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522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4" r:id="rId14"/>
    <p:sldId id="486" r:id="rId15"/>
    <p:sldId id="487" r:id="rId16"/>
    <p:sldId id="488" r:id="rId17"/>
    <p:sldId id="489" r:id="rId18"/>
    <p:sldId id="491" r:id="rId19"/>
    <p:sldId id="492" r:id="rId20"/>
    <p:sldId id="494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506" r:id="rId32"/>
    <p:sldId id="507" r:id="rId33"/>
    <p:sldId id="508" r:id="rId34"/>
    <p:sldId id="509" r:id="rId35"/>
    <p:sldId id="510" r:id="rId36"/>
    <p:sldId id="511" r:id="rId37"/>
    <p:sldId id="512" r:id="rId38"/>
    <p:sldId id="513" r:id="rId39"/>
    <p:sldId id="515" r:id="rId40"/>
    <p:sldId id="517" r:id="rId41"/>
    <p:sldId id="518" r:id="rId42"/>
    <p:sldId id="523" r:id="rId43"/>
    <p:sldId id="524" r:id="rId44"/>
    <p:sldId id="525" r:id="rId45"/>
    <p:sldId id="526" r:id="rId46"/>
    <p:sldId id="527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>
      <p:cViewPr varScale="1">
        <p:scale>
          <a:sx n="88" d="100"/>
          <a:sy n="88" d="100"/>
        </p:scale>
        <p:origin x="57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4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5331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0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40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46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6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78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msdn.microsoft.com/en-us/library/36b93480.asp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jpeg"/><Relationship Id="rId15" Type="http://schemas.openxmlformats.org/officeDocument/2006/relationships/image" Target="../media/image53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softwaregroup-bg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8062699" cy="1171552"/>
          </a:xfrm>
        </p:spPr>
        <p:txBody>
          <a:bodyPr>
            <a:normAutofit/>
          </a:bodyPr>
          <a:lstStyle/>
          <a:p>
            <a:r>
              <a:rPr lang="en-US" sz="4800" dirty="0"/>
              <a:t>Naming Identifiers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10945"/>
            <a:ext cx="7991941" cy="1846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Naming Variables, Methods, </a:t>
            </a:r>
            <a:r>
              <a:rPr lang="en-US" dirty="0" smtClean="0"/>
              <a:t>Parameters, Properties, Constants</a:t>
            </a:r>
            <a:r>
              <a:rPr lang="en-US" dirty="0"/>
              <a:t>, Classes, </a:t>
            </a:r>
            <a:r>
              <a:rPr lang="en-US" dirty="0" smtClean="0"/>
              <a:t>Interfaces, Etc</a:t>
            </a:r>
            <a:r>
              <a:rPr lang="en-US" dirty="0"/>
              <a:t>.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med.miami.edu/med/images/Guideline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53" y="3925230"/>
            <a:ext cx="5165014" cy="2271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5012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245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9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the following formats: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[Adjective] + [Noun]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BinaryTreeNode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MathUtils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CheckBox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Calendar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sz="3000" noProof="1" smtClean="0">
                <a:latin typeface="+mj-lt"/>
                <a:cs typeface="Consolas" pitchFamily="49" charset="0"/>
              </a:rPr>
              <a:t>,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sz="3000" noProof="1" smtClean="0">
                <a:latin typeface="+mj-lt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ExtremlyFast</a:t>
            </a:r>
            <a:r>
              <a:rPr lang="en-US" sz="3000" noProof="1" smtClean="0"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/>
            </a:r>
            <a:b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  <a:r>
              <a:rPr lang="en-US" sz="3000" noProof="1">
                <a:cs typeface="Consolas" pitchFamily="49" charset="0"/>
              </a:rPr>
              <a:t>,</a:t>
            </a:r>
            <a:r>
              <a:rPr lang="en-US" sz="2400" noProof="1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</a:t>
            </a:r>
            <a:r>
              <a:rPr lang="en-US" sz="3000" noProof="1"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13" y="127567"/>
            <a:ext cx="9715597" cy="111078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Naming Classes and Structures</a:t>
            </a:r>
            <a:endParaRPr lang="en-US" sz="3800" dirty="0"/>
          </a:p>
        </p:txBody>
      </p:sp>
      <p:pic>
        <p:nvPicPr>
          <p:cNvPr id="162820" name="Picture 4" descr="http://storage.baseclass.net/images/uml_stock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2" y="1224900"/>
            <a:ext cx="3351927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3981256"/>
            <a:ext cx="990600" cy="74314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5715000"/>
            <a:ext cx="1064459" cy="79855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0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Following formats are acceptable:</a:t>
            </a:r>
          </a:p>
          <a:p>
            <a:pPr lvl="1"/>
            <a:r>
              <a:rPr lang="en-US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[Verb] + 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[Noun], 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[Adjective] + [Noun]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IDataReader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IHttpModule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ICommandExecutor</a:t>
            </a: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IFast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r>
              <a:rPr lang="en-US" noProof="1" smtClean="0"/>
              <a:t>,</a:t>
            </a:r>
            <a:br>
              <a:rPr lang="en-US" noProof="1" smtClean="0"/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r>
              <a:rPr lang="en-US" noProof="1" smtClean="0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CheckBox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</a:t>
            </a:r>
            <a:endParaRPr lang="en-US" dirty="0"/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34" y="37826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77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mages.esellerpro.com/2493/I/780/4/65412158974IPOD%20SET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300" y="1151118"/>
            <a:ext cx="2226112" cy="1477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Several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 or [Verb] or [Adjective]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same style for all members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Day { Monday,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Tuesday,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Wednesday,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AppState { Running,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Finished,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/>
              <a:t>,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WindowState { Normal,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Maximized,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Color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white}</a:t>
            </a:r>
            <a:r>
              <a:rPr lang="en-US" sz="2800" noProof="1" smtClean="0"/>
              <a:t>,</a:t>
            </a:r>
            <a:r>
              <a:rPr lang="en-US" sz="2800" noProof="1" smtClean="0">
                <a:solidFill>
                  <a:srgbClr val="FB816D"/>
                </a:solidFill>
              </a:rPr>
              <a:t/>
            </a:r>
            <a:br>
              <a:rPr lang="en-US" sz="2800" noProof="1" smtClean="0">
                <a:solidFill>
                  <a:srgbClr val="FB816D"/>
                </a:solidFill>
              </a:rPr>
            </a:b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PAGE_FORMAT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{A4,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A5,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A3,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LEGAL,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…}</a:t>
            </a:r>
            <a:endParaRPr lang="en-US" sz="2800" b="1" dirty="0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Enumerations</a:t>
            </a:r>
            <a:endParaRPr lang="en-US" dirty="0"/>
          </a:p>
        </p:txBody>
      </p:sp>
      <p:pic>
        <p:nvPicPr>
          <p:cNvPr id="160769" name="Picture 1" descr="C:\Trash\nature-small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19" y="990600"/>
            <a:ext cx="2640912" cy="1584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98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WebServiceAttribute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Collection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StringsCollection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Classes</a:t>
            </a:r>
            <a:endParaRPr lang="en-US" dirty="0"/>
          </a:p>
        </p:txBody>
      </p:sp>
      <p:pic>
        <p:nvPicPr>
          <p:cNvPr id="159746" name="Picture 2" descr="http://architecture.myninjaplease.com/wp-content/uploads/2007/01/strange-homes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28639" y="1015933"/>
            <a:ext cx="2575973" cy="3344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www.statenislandmuseum.org/images/uploads/heros/collection-natsci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4546204"/>
            <a:ext cx="3733800" cy="20114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informative name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Delegate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b="1" dirty="0" smtClean="0">
                <a:latin typeface="+mj-lt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Delegate</a:t>
            </a:r>
            <a:r>
              <a:rPr lang="en-US" b="1" dirty="0" smtClean="0"/>
              <a:t>'</a:t>
            </a:r>
            <a:r>
              <a:rPr lang="en-US" dirty="0" smtClean="0"/>
              <a:t> or </a:t>
            </a:r>
            <a:r>
              <a:rPr lang="en-US" b="1" dirty="0" smtClean="0"/>
              <a:t>'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b="1" dirty="0" smtClean="0"/>
              <a:t>'</a:t>
            </a:r>
            <a:r>
              <a:rPr lang="en-US" dirty="0" smtClean="0"/>
              <a:t>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DownloadFinishedDelegate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Classes (2)</a:t>
            </a:r>
            <a:endParaRPr lang="en-US" dirty="0"/>
          </a:p>
        </p:txBody>
      </p:sp>
      <p:pic>
        <p:nvPicPr>
          <p:cNvPr id="158721" name="Picture 1" descr="C:\Trash\exception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650" y="1600200"/>
            <a:ext cx="2844060" cy="1600200"/>
          </a:xfrm>
          <a:prstGeom prst="roundRect">
            <a:avLst>
              <a:gd name="adj" fmla="val 9998"/>
            </a:avLst>
          </a:prstGeom>
          <a:ln>
            <a:solidFill>
              <a:schemeClr val="accent3">
                <a:lumMod val="60000"/>
                <a:lumOff val="40000"/>
                <a:alpha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https://media.licdn.com/mpr/mpr/p/1/005/097/16b/334b1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2114" y="4114800"/>
            <a:ext cx="2823596" cy="1905001"/>
          </a:xfrm>
          <a:prstGeom prst="roundRect">
            <a:avLst>
              <a:gd name="adj" fmla="val 9998"/>
            </a:avLst>
          </a:prstGeom>
          <a:ln>
            <a:solidFill>
              <a:schemeClr val="accent3">
                <a:lumMod val="60000"/>
                <a:lumOff val="40000"/>
                <a:alpha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 smtClean="0"/>
              <a:t> should the name of a class / struct / interface /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noProof="1" smtClean="0"/>
              <a:t>enum</a:t>
            </a:r>
            <a:r>
              <a:rPr lang="en-US" dirty="0" smtClean="0"/>
              <a:t> / delegate be?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 long as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abbreviate the names if this</a:t>
            </a:r>
            <a:br>
              <a:rPr lang="en-US" dirty="0" smtClean="0"/>
            </a:br>
            <a:r>
              <a:rPr lang="en-US" dirty="0" smtClean="0"/>
              <a:t>could make them unclear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CustomerSupportNotificationService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 </a:t>
            </a:r>
            <a:br>
              <a:rPr lang="en-US" dirty="0" smtClean="0"/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FNFException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CustSuppNotifSrvc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of Class Names</a:t>
            </a:r>
            <a:endParaRPr lang="en-US" dirty="0"/>
          </a:p>
        </p:txBody>
      </p:sp>
      <p:pic>
        <p:nvPicPr>
          <p:cNvPr id="157698" name="Picture 2" descr="http://crb.hu/images/nagyker/szabas/c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323773"/>
            <a:ext cx="2919545" cy="1486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700" y="4343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57343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Namespaces 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Company.Product.Component.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Product.Component.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Microsoft.WinControls.GridView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Microsoft_WinControlsGridView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Namespaces</a:t>
            </a:r>
            <a:endParaRPr lang="en-US" dirty="0"/>
          </a:p>
        </p:txBody>
      </p:sp>
      <p:pic>
        <p:nvPicPr>
          <p:cNvPr id="156675" name="Picture 3" descr="C:\Trash\galax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08" y="967596"/>
            <a:ext cx="3068042" cy="17952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02" name="Picture 2" descr="http://adamant.typepad.com/photos/uncategorized/2007/10/21/planet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40000"/>
              </a:clrFrom>
              <a:clrTo>
                <a:srgbClr val="04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689" y="2779569"/>
            <a:ext cx="2358199" cy="1400174"/>
          </a:xfrm>
          <a:prstGeom prst="roundRect">
            <a:avLst>
              <a:gd name="adj" fmla="val 25996"/>
            </a:avLst>
          </a:prstGeom>
          <a:noFill/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5689" y="4538932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7962" y="5692778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Project folders' names should follow the project namespaces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</a:t>
            </a:r>
          </a:p>
          <a:p>
            <a:pPr lvl="2">
              <a:lnSpc>
                <a:spcPct val="100000"/>
              </a:lnSpc>
            </a:pP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Collections</a:t>
            </a:r>
          </a:p>
          <a:p>
            <a:pPr lvl="3">
              <a:lnSpc>
                <a:spcPct val="100000"/>
              </a:lnSpc>
            </a:pPr>
            <a:r>
              <a:rPr lang="en-US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Generic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System.Collections.Generic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system_collections_generic</a:t>
            </a:r>
            <a:r>
              <a:rPr lang="en-US" sz="2900" dirty="0" smtClean="0"/>
              <a:t>,</a:t>
            </a:r>
            <a:r>
              <a:rPr lang="en-US" sz="2900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generic.src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Project Folders</a:t>
            </a:r>
            <a:endParaRPr lang="en-US" dirty="0"/>
          </a:p>
        </p:txBody>
      </p:sp>
      <p:pic>
        <p:nvPicPr>
          <p:cNvPr id="55298" name="Picture 2" descr="C:\Trash\fol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2135984"/>
            <a:ext cx="3406873" cy="2436016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12" y="393776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157" y="5303838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Files with source code should have names matching their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 containing a class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dirty="0" smtClean="0"/>
              <a:t> should be named</a:t>
            </a:r>
            <a:br>
              <a:rPr lang="en-US" dirty="0" smtClean="0"/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Student.cs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StudentDAO.cs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Constants.cs</a:t>
            </a:r>
            <a:r>
              <a:rPr lang="en-US" dirty="0" smtClean="0"/>
              <a:t>,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 CryptographyAlgorithms.cs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SourceCode.cs</a:t>
            </a:r>
            <a:r>
              <a:rPr lang="en-US" sz="2900" dirty="0"/>
              <a:t> </a:t>
            </a:r>
            <a:r>
              <a:rPr lang="en-US" sz="2900" dirty="0" smtClean="0"/>
              <a:t>,</a:t>
            </a:r>
            <a:r>
              <a:rPr lang="en-US" sz="2900" dirty="0"/>
              <a:t>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/>
            </a:r>
            <a:br>
              <a:rPr lang="en-US" sz="2900" b="1" dirty="0" smtClean="0">
                <a:solidFill>
                  <a:srgbClr val="FB816D"/>
                </a:solidFill>
              </a:rPr>
            </a:b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WebApplication1.aspx</a:t>
            </a:r>
            <a:r>
              <a:rPr lang="en-US" sz="2900" dirty="0" smtClean="0"/>
              <a:t>,</a:t>
            </a:r>
            <a:r>
              <a:rPr lang="en-US" sz="2900" b="1" dirty="0" smtClean="0">
                <a:solidFill>
                  <a:srgbClr val="FB816D"/>
                </a:solidFill>
              </a:rPr>
              <a:t> </a:t>
            </a:r>
            <a:r>
              <a:rPr lang="en-US" sz="29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d2.cs</a:t>
            </a:r>
            <a:r>
              <a:rPr lang="en-US" sz="2900" dirty="0" smtClean="0"/>
              <a:t>, </a:t>
            </a:r>
            <a:r>
              <a:rPr lang="en-US" sz="29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Form1.xaml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1548" y="378801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2334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.NET assembly names should follow the root namespace in its class hierarchy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Oracle.DataAccess.dll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Interop.CAPICOM.dll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Microsoft.WinControls.GridView.dll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OracleDataAccess.dll</a:t>
            </a:r>
            <a:endParaRPr lang="en-US" b="1" dirty="0">
              <a:solidFill>
                <a:srgbClr val="FB816D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Microsoft_WinControlsGrid_View.dll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.NET Assemblies</a:t>
            </a:r>
            <a:endParaRPr lang="en-US" dirty="0"/>
          </a:p>
        </p:txBody>
      </p:sp>
      <p:pic>
        <p:nvPicPr>
          <p:cNvPr id="155650" name="Picture 2" descr="http://www.xtek.com/europe/media/new-assembl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806" y="1878898"/>
            <a:ext cx="2437765" cy="1371600"/>
          </a:xfrm>
          <a:prstGeom prst="roundRect">
            <a:avLst>
              <a:gd name="adj" fmla="val 139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174298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2250" y="53340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/>
          <a:lstStyle/>
          <a:p>
            <a:pPr marL="452438" indent="-452438">
              <a:buFont typeface="+mj-lt"/>
              <a:buAutoNum type="arabicPeriod"/>
            </a:pPr>
            <a:r>
              <a:rPr lang="en-US" dirty="0" smtClean="0"/>
              <a:t>General Naming Guidelines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Classes / Types / Applications</a:t>
            </a:r>
          </a:p>
          <a:p>
            <a:pPr marL="622300" lvl="1" indent="-274638"/>
            <a:r>
              <a:rPr lang="en-US" dirty="0" smtClean="0"/>
              <a:t>Naming Classes, Interfaces, Types, Delegates, Enumerations, Namespaces, Files, Folders, Assemblies, Applications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Methods and Method Parameters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Variables and Constants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Other Naming Guidelines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82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Applications should be named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[Noun] or [Adjective] + 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BlogEngine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NewsAggregatorService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zadacha_14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Applications</a:t>
            </a:r>
            <a:endParaRPr lang="en-US" dirty="0"/>
          </a:p>
        </p:txBody>
      </p:sp>
      <p:pic>
        <p:nvPicPr>
          <p:cNvPr id="53250" name="Picture 2" descr="http://www.aha-soft.com/images/application-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4634" r="-2994" b="-1945"/>
          <a:stretch>
            <a:fillRect/>
          </a:stretch>
        </p:blipFill>
        <p:spPr bwMode="auto">
          <a:xfrm>
            <a:off x="7999412" y="1752600"/>
            <a:ext cx="3789134" cy="1676400"/>
          </a:xfrm>
          <a:prstGeom prst="roundRect">
            <a:avLst>
              <a:gd name="adj" fmla="val 6347"/>
            </a:avLst>
          </a:prstGeom>
          <a:solidFill>
            <a:srgbClr val="FFFFFF"/>
          </a:solidFill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9240" y="361696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653" y="5407000"/>
            <a:ext cx="10969943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Methods and Parameters</a:t>
            </a:r>
            <a:endParaRPr lang="en-US" dirty="0"/>
          </a:p>
        </p:txBody>
      </p:sp>
      <p:pic>
        <p:nvPicPr>
          <p:cNvPr id="1026" name="Picture 2" descr="http://www.bcs.org/upload/img/typing-keyboard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67" y="1295400"/>
            <a:ext cx="7837714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Methods naming guidelines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/>
              <a:t> method names</a:t>
            </a:r>
          </a:p>
          <a:p>
            <a:pPr lvl="1"/>
            <a:r>
              <a:rPr lang="en-US" dirty="0" smtClean="0"/>
              <a:t>Method names should answer the question: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If you cannot find a good name for a method, think about whether it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</a:p>
          <a:p>
            <a:r>
              <a:rPr lang="en-US" dirty="0" smtClean="0"/>
              <a:t>Incorrect examples: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53" y="1150530"/>
            <a:ext cx="2691025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6" y="4648200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7" y="58674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1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Prefer the following formats: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[Verb], [Verb] + [Noun],</a:t>
            </a:r>
            <a:br>
              <a:rPr lang="en-US" dirty="0" smtClean="0"/>
            </a:br>
            <a:r>
              <a:rPr lang="en-US" dirty="0" smtClean="0"/>
              <a:t>[Verb] + [Adjective] + [Noun]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LoadSettingsFile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FindNodeByPattern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oString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rintList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Incorrect examples: </a:t>
            </a:r>
            <a:r>
              <a:rPr lang="en-US" b="1" noProof="1" smtClean="0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r>
              <a:rPr lang="en-US" dirty="0"/>
              <a:t>,</a:t>
            </a:r>
            <a:r>
              <a:rPr lang="en-US" dirty="0">
                <a:solidFill>
                  <a:srgbClr val="FB816D"/>
                </a:solidFill>
              </a:rPr>
              <a:t> </a:t>
            </a:r>
            <a:r>
              <a:rPr lang="en-US" dirty="0" smtClean="0">
                <a:solidFill>
                  <a:srgbClr val="FB816D"/>
                </a:solidFill>
              </a:rPr>
              <a:t/>
            </a:r>
            <a:br>
              <a:rPr lang="en-US" dirty="0" smtClean="0">
                <a:solidFill>
                  <a:srgbClr val="FB816D"/>
                </a:solidFill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White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Approximation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b="1" noProof="1" smtClean="0">
                <a:solidFill>
                  <a:srgbClr val="FB81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athUtils</a:t>
            </a:r>
            <a:endParaRPr lang="en-US" b="1" noProof="1">
              <a:solidFill>
                <a:srgbClr val="FB816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 (2)</a:t>
            </a:r>
            <a:endParaRPr lang="en-US" dirty="0"/>
          </a:p>
        </p:txBody>
      </p:sp>
      <p:pic>
        <p:nvPicPr>
          <p:cNvPr id="153602" name="Picture 2" descr="http://static.flickr.com/172/462175736_b688c0ffcf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98" y="2492591"/>
            <a:ext cx="1929897" cy="1085850"/>
          </a:xfrm>
          <a:prstGeom prst="rect">
            <a:avLst/>
          </a:prstGeom>
          <a:noFill/>
          <a:ln w="3175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956" y="1510786"/>
            <a:ext cx="1015735" cy="7620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5122838"/>
            <a:ext cx="830866" cy="62331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3914527"/>
            <a:ext cx="946362" cy="70995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Methods returning values should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describe the returned value</a:t>
            </a:r>
          </a:p>
          <a:p>
            <a:r>
              <a:rPr lang="en-US" sz="3200" dirty="0" smtClean="0"/>
              <a:t>Examples</a:t>
            </a:r>
            <a:r>
              <a:rPr lang="en-US" sz="3000" dirty="0" smtClean="0"/>
              <a:t>:</a:t>
            </a:r>
          </a:p>
          <a:p>
            <a:pPr lvl="1"/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3000" dirty="0"/>
              <a:t>,</a:t>
            </a:r>
            <a:br>
              <a:rPr lang="en-US" sz="3000" dirty="0"/>
            </a:br>
            <a:r>
              <a:rPr lang="en-US" sz="3000" dirty="0"/>
              <a:t>not </a:t>
            </a:r>
            <a:r>
              <a:rPr lang="en-US" sz="3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3000" dirty="0">
                <a:solidFill>
                  <a:srgbClr val="FB816D"/>
                </a:solidFill>
              </a:rPr>
              <a:t> </a:t>
            </a:r>
            <a:r>
              <a:rPr lang="en-US" sz="3000" dirty="0"/>
              <a:t>or </a:t>
            </a:r>
            <a:r>
              <a:rPr lang="en-US" sz="30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3000" dirty="0">
                <a:solidFill>
                  <a:srgbClr val="FB816D"/>
                </a:solidFill>
              </a:rPr>
              <a:t> </a:t>
            </a:r>
            <a:r>
              <a:rPr lang="en-US" sz="3000" dirty="0"/>
              <a:t>or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Meters2Inches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/>
              <a:t>is still </a:t>
            </a:r>
            <a:r>
              <a:rPr lang="en-US" sz="3000" dirty="0" smtClean="0"/>
              <a:t>acceptable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CalculateSine</a:t>
            </a:r>
            <a:r>
              <a:rPr lang="en-US" sz="3000" dirty="0" smtClean="0"/>
              <a:t> </a:t>
            </a:r>
            <a:r>
              <a:rPr lang="en-US" sz="3000" dirty="0"/>
              <a:t>is good but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dirty="0"/>
              <a:t>is still </a:t>
            </a:r>
            <a:r>
              <a:rPr lang="en-US" sz="3000" dirty="0" smtClean="0"/>
              <a:t>acceptable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Ensure that the unit of measure is </a:t>
            </a:r>
            <a:r>
              <a:rPr lang="en-US" dirty="0" smtClean="0"/>
              <a:t>obvious</a:t>
            </a:r>
          </a:p>
          <a:p>
            <a:pPr lvl="1"/>
            <a:r>
              <a:rPr lang="en-US" sz="3000" dirty="0"/>
              <a:t>Prefer </a:t>
            </a:r>
            <a:r>
              <a:rPr lang="en-US" sz="30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MeasureFontInPixels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/>
              <a:t>to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MeasureFont</a:t>
            </a:r>
            <a:endParaRPr lang="en-US" sz="3000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Returning a Value</a:t>
            </a:r>
            <a:endParaRPr lang="en-US" dirty="0"/>
          </a:p>
        </p:txBody>
      </p:sp>
      <p:pic>
        <p:nvPicPr>
          <p:cNvPr id="152578" name="Picture 2" descr="http://static.flickr.com/3094/2571513247_9928c7e77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90" y="1738745"/>
            <a:ext cx="3785922" cy="100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2343" y="28956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2" y="4191000"/>
            <a:ext cx="1049596" cy="78740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432" y="3657600"/>
            <a:ext cx="561755" cy="42142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616" y="2202832"/>
            <a:ext cx="1049596" cy="78740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serve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they cannot be named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to name a method that creates annual incomes report, downloads updates from internet and scans the system for viruses?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CreateAnnualIncomesReportDownloadUpdatesAndScan</a:t>
            </a:r>
            <a:b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ForViruses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is a nice name, right?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have multiple purposes (weak cohesion) are hard to be named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 to be refactored instead of named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Purpose of All Methods</a:t>
            </a:r>
            <a:endParaRPr lang="en-US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42672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Use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consistent naming</a:t>
            </a:r>
            <a:r>
              <a:rPr lang="en-US" sz="3200" dirty="0" smtClean="0"/>
              <a:t> in the entire project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LoadFile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LoadImageFromFile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LoadFont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sz="3000" dirty="0" smtClean="0"/>
              <a:t>, but not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ReadTextFile</a:t>
            </a:r>
          </a:p>
          <a:p>
            <a:r>
              <a:rPr lang="en-US" sz="3200" dirty="0" smtClean="0"/>
              <a:t>Use consistently the opposites at the same level of abstraction: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UnloadLibrary</a:t>
            </a:r>
            <a:r>
              <a:rPr lang="en-US" sz="3000" dirty="0" smtClean="0"/>
              <a:t>,</a:t>
            </a:r>
            <a:br>
              <a:rPr lang="en-US" sz="3000" dirty="0" smtClean="0"/>
            </a:br>
            <a:r>
              <a:rPr lang="en-US" sz="3000" dirty="0" smtClean="0"/>
              <a:t>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FreeHandle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OpenFile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CloseFile</a:t>
            </a:r>
            <a:r>
              <a:rPr lang="en-US" sz="3000" dirty="0" smtClean="0"/>
              <a:t>, 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DeallocateResource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GetName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vs. </a:t>
            </a:r>
            <a:r>
              <a:rPr lang="en-US" sz="30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SetName</a:t>
            </a:r>
            <a:r>
              <a:rPr lang="en-US" sz="3000" dirty="0" smtClean="0"/>
              <a:t>, but not  </a:t>
            </a:r>
            <a:r>
              <a:rPr lang="en-US" sz="30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AssignName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Consistency in Methods Naming</a:t>
            </a:r>
            <a:endParaRPr lang="en-US" sz="3800" dirty="0"/>
          </a:p>
        </p:txBody>
      </p:sp>
      <p:pic>
        <p:nvPicPr>
          <p:cNvPr id="150530" name="Picture 2" descr="http://thefullblog.files.wordpress.com/2008/01/consistency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3505200"/>
            <a:ext cx="1511012" cy="1133554"/>
          </a:xfrm>
          <a:prstGeom prst="rect">
            <a:avLst/>
          </a:prstGeom>
          <a:noFill/>
          <a:ln w="3175">
            <a:solidFill>
              <a:srgbClr val="D5F7EA"/>
            </a:solidFill>
          </a:ln>
        </p:spPr>
      </p:pic>
    </p:spTree>
    <p:extLst>
      <p:ext uri="{BB962C8B-B14F-4D97-AF65-F5344CB8AC3E}">
        <p14:creationId xmlns:p14="http://schemas.microsoft.com/office/powerpoint/2010/main" val="40938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500" dirty="0" smtClean="0"/>
              <a:t>How long could the name of a method be?</a:t>
            </a:r>
          </a:p>
          <a:p>
            <a:pPr lvl="1"/>
            <a:r>
              <a:rPr lang="en-US" dirty="0" smtClean="0"/>
              <a:t>The name should be as long as required</a:t>
            </a:r>
          </a:p>
          <a:p>
            <a:pPr lvl="1"/>
            <a:r>
              <a:rPr lang="en-US" dirty="0" smtClean="0"/>
              <a:t>Don't abbreviate, your IDE</a:t>
            </a:r>
            <a:br>
              <a:rPr lang="en-US" dirty="0" smtClean="0"/>
            </a:br>
            <a:r>
              <a:rPr lang="en-US" dirty="0" smtClean="0"/>
              <a:t> has autocomplete features</a:t>
            </a:r>
          </a:p>
          <a:p>
            <a:r>
              <a:rPr lang="en-US" sz="3500" dirty="0" smtClean="0"/>
              <a:t>Examples: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LoadCustomerSupportNotificationService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CreateMonthlyAndAnnualIncomesReport</a:t>
            </a:r>
          </a:p>
          <a:p>
            <a:r>
              <a:rPr lang="en-US" sz="3500" dirty="0" smtClean="0"/>
              <a:t>Incorrect examples:</a:t>
            </a:r>
          </a:p>
          <a:p>
            <a:pPr lvl="1"/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LoadCustSuppSrvc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CreateMonthIncReport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ength of Method Names</a:t>
            </a:r>
            <a:endParaRPr lang="en-US" dirty="0"/>
          </a:p>
        </p:txBody>
      </p:sp>
      <p:pic>
        <p:nvPicPr>
          <p:cNvPr id="149506" name="Picture 2" descr="http://www.firstnationalservices.co.uk/images/rul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587111"/>
            <a:ext cx="3340944" cy="1349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4026022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0612" y="57150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 parameters names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 smtClean="0"/>
              <a:t>Unit of measure should be obvious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  <a:p>
            <a:r>
              <a:rPr lang="en-US" dirty="0" smtClean="0"/>
              <a:t>Incorrect examples: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Method Parameters</a:t>
            </a:r>
            <a:endParaRPr lang="en-US" dirty="0"/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012" y="4309047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652" y="559646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337" y="4714502"/>
            <a:ext cx="6960576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Variables </a:t>
            </a:r>
            <a:br>
              <a:rPr lang="en-US" dirty="0" smtClean="0"/>
            </a:br>
            <a:r>
              <a:rPr lang="en-US" dirty="0" smtClean="0"/>
              <a:t>and Constants</a:t>
            </a:r>
            <a:endParaRPr lang="en-US" dirty="0"/>
          </a:p>
        </p:txBody>
      </p:sp>
      <p:pic>
        <p:nvPicPr>
          <p:cNvPr id="5" name="Picture 2" descr="Imagination.vg by sub.sit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92" y="1030884"/>
            <a:ext cx="7465655" cy="3424632"/>
          </a:xfrm>
          <a:prstGeom prst="roundRect">
            <a:avLst>
              <a:gd name="adj" fmla="val 122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21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11408" y="1143000"/>
            <a:ext cx="5122343" cy="3295650"/>
            <a:chOff x="2634242" y="1143000"/>
            <a:chExt cx="3842758" cy="3295650"/>
          </a:xfrm>
        </p:grpSpPr>
        <p:pic>
          <p:nvPicPr>
            <p:cNvPr id="36866" name="Picture 2" descr="http://4everydaylife.files.wordpress.com/2009/01/guidelines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242" y="1143000"/>
              <a:ext cx="3842758" cy="3295650"/>
            </a:xfrm>
            <a:prstGeom prst="roundRect">
              <a:avLst>
                <a:gd name="adj" fmla="val 463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9000" dist="5000" dir="5400000" sy="-100000" algn="bl" rotWithShape="0"/>
            </a:effectLst>
          </p:spPr>
        </p:pic>
        <p:sp>
          <p:nvSpPr>
            <p:cNvPr id="3" name="TextBox 2"/>
            <p:cNvSpPr txBox="1"/>
            <p:nvPr/>
          </p:nvSpPr>
          <p:spPr>
            <a:xfrm rot="18273841">
              <a:off x="2632282" y="1723080"/>
              <a:ext cx="1600118" cy="584775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Naming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3257064">
              <a:off x="4603687" y="1988194"/>
              <a:ext cx="1979372" cy="409032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Guidelines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9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explain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</a:p>
          <a:p>
            <a:pPr lvl="2"/>
            <a:r>
              <a:rPr lang="en-US" dirty="0" smtClean="0"/>
              <a:t>If you can't find good name for a variable check if it has a single purpose</a:t>
            </a:r>
          </a:p>
          <a:p>
            <a:pPr lvl="2"/>
            <a:r>
              <a:rPr lang="en-US" dirty="0" smtClean="0"/>
              <a:t>Exception: variables with very small scope, e.g. the index variable in a three-line for-loop</a:t>
            </a:r>
          </a:p>
          <a:p>
            <a:pPr lvl="1"/>
            <a:r>
              <a:rPr lang="en-US" dirty="0" smtClean="0"/>
              <a:t>Names 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</a:t>
            </a:r>
            <a:r>
              <a:rPr lang="en-US" dirty="0" smtClean="0"/>
              <a:t>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pic>
        <p:nvPicPr>
          <p:cNvPr id="147458" name="Picture 2" descr="http://www.highlygiftedmagnet.com/Images/mathEqu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2" y="1257300"/>
            <a:ext cx="3961368" cy="1104900"/>
          </a:xfrm>
          <a:prstGeom prst="roundRect">
            <a:avLst>
              <a:gd name="adj" fmla="val 1149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1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startIndex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charsCount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configSettingsXml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dbConnection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createUserSqlCommand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moveMargin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firtName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__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firstNameMiddleNameAndLastName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 – Example</a:t>
            </a:r>
            <a:endParaRPr lang="en-US" dirty="0"/>
          </a:p>
        </p:txBody>
      </p:sp>
      <p:pic>
        <p:nvPicPr>
          <p:cNvPr id="146434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457" y="1080477"/>
            <a:ext cx="3250353" cy="672123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14" y="21336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8369" y="4800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name should address the problem we solve, not to the means used to solve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Prefer nouns from the business domain</a:t>
            </a:r>
            <a:br>
              <a:rPr lang="en-US" dirty="0" smtClean="0"/>
            </a:br>
            <a:r>
              <a:rPr lang="en-US" dirty="0" smtClean="0"/>
              <a:t>to computer science terms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customerAddress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accountHolder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paymentPlan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vipPlayer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paymentsPriorityQueue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playersArray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accountsLinkedList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customersHashtable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Naming Variables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3412" y="3936298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6412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Give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 smtClean="0"/>
              <a:t> variables names that imply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positive boolean variable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hasPendingPayment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customerFound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validAddress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positiveBalance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isPrime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notFound</a:t>
            </a:r>
            <a:r>
              <a:rPr lang="en-US" noProof="1" smtClean="0"/>
              <a:t>,</a:t>
            </a: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findCustomerById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noProof="1" smtClean="0">
                <a:solidFill>
                  <a:srgbClr val="FB816D"/>
                </a:solidFill>
              </a:rPr>
              <a:t/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programStop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run</a:t>
            </a:r>
            <a:r>
              <a:rPr lang="en-US" noProof="1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isUnsuccessfull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Boolean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18012" y="2571779"/>
            <a:ext cx="4672383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(!notFound) { … 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2130" y="397933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8124" y="5853545"/>
            <a:ext cx="831056" cy="62345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7885" y="2498161"/>
            <a:ext cx="831056" cy="62345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ticketsCount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customersCount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blogParseState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threadState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Variables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and span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loop 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 names can be used, e.g.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Variables</a:t>
            </a:r>
            <a:endParaRPr lang="en-US" dirty="0"/>
          </a:p>
        </p:txBody>
      </p:sp>
      <p:pic>
        <p:nvPicPr>
          <p:cNvPr id="144386" name="Picture 2" descr="http://missruseksmathwebsite.com/images/SlopeFormul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905000"/>
            <a:ext cx="2945633" cy="74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5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really think </a:t>
            </a:r>
            <a:r>
              <a:rPr lang="en-US" sz="3600" i="1" dirty="0" smtClean="0"/>
              <a:t>"temporary"</a:t>
            </a:r>
            <a:r>
              <a:rPr lang="en-US" dirty="0" smtClean="0"/>
              <a:t> variables exist?</a:t>
            </a:r>
          </a:p>
          <a:p>
            <a:pPr lvl="1"/>
            <a:r>
              <a:rPr lang="en-US" dirty="0" smtClean="0"/>
              <a:t>All variables in the program are temporary because are used temporary only during the program execution?</a:t>
            </a:r>
          </a:p>
          <a:p>
            <a:r>
              <a:rPr lang="en-US" dirty="0" smtClean="0"/>
              <a:t>Temporary variables can always be named better</a:t>
            </a:r>
            <a:br>
              <a:rPr lang="en-US" dirty="0" smtClean="0"/>
            </a:br>
            <a:r>
              <a:rPr lang="en-US" dirty="0" smtClean="0"/>
              <a:t>than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temp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temp;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3854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oldValue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oldValue;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89692" y="5305427"/>
            <a:ext cx="634835" cy="266699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6925" y="50292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8012" y="5029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How long could the name of a variable be?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Depends on the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More "famous" variables should have longer and more descriptive name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Acceptable naming 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Unacceptable naming examples: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of Variable Names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228" y="3429000"/>
            <a:ext cx="5992839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bg-BG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users.Length; i++)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 % 2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users[i].Weight;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9361" y="3429000"/>
            <a:ext cx="446923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</a:t>
            </a:r>
            <a:b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lastName;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59361" y="5257800"/>
            <a:ext cx="4469236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</a:t>
            </a:r>
            <a:b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228" y="5257800"/>
            <a:ext cx="5992839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 </a:t>
            </a:r>
            <a:b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flag { get; set;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7571" y="5570464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636431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250" y="3788831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endParaRPr lang="en-US" sz="3000" b="1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Use meaningful names that describe their value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000" dirty="0" smtClean="0"/>
              <a:t>Incorrect examples: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Constants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1" y="2997948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ReadBufferSize = 8192;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DefaultFontSizeInPixels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16;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readonly PageSize DefaultPageSize = PageSize.A4;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5606" y="4640079"/>
            <a:ext cx="10614435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Max = 512; // Max what? Apples or Oranges?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Buf256 = 256; // What about BUF256 = 1024?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string Greater = "&amp;gt;"; // GreaterThanHtmlEntity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FontSize = 16; // 16pt or 16px?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PageSize PAGE_SIZE = PageSize.A4; // PascalCase convention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0290" name="Picture 2" descr="http://fpmath.com/images/p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36" y="1442369"/>
            <a:ext cx="1544417" cy="1066800"/>
          </a:xfrm>
          <a:prstGeom prst="rect">
            <a:avLst/>
          </a:prstGeom>
          <a:noFill/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1131" y="3108962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584" y="5042997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8" y="1066800"/>
            <a:ext cx="6703854" cy="3339308"/>
          </a:xfrm>
          <a:prstGeom prst="roundRect">
            <a:avLst>
              <a:gd name="adj" fmla="val 528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586" y="5407000"/>
            <a:ext cx="10414077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Other Naming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Give Misleading Names!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638800"/>
          </a:xfrm>
        </p:spPr>
        <p:txBody>
          <a:bodyPr/>
          <a:lstStyle/>
          <a:p>
            <a:r>
              <a:rPr lang="en-US" dirty="0" smtClean="0"/>
              <a:t>Giving a misleading name is even worse than giving </a:t>
            </a:r>
            <a:br>
              <a:rPr lang="en-US" dirty="0" smtClean="0"/>
            </a:br>
            <a:r>
              <a:rPr lang="en-US" dirty="0" smtClean="0"/>
              <a:t>a totally unclear name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Consider a method that calculates the sum of all elements in an array</a:t>
            </a:r>
          </a:p>
          <a:p>
            <a:pPr lvl="1"/>
            <a:r>
              <a:rPr lang="en-US" noProof="1" smtClean="0"/>
              <a:t>Good names: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CalculateSum</a:t>
            </a:r>
          </a:p>
          <a:p>
            <a:pPr lvl="1"/>
            <a:r>
              <a:rPr lang="en-US" dirty="0" smtClean="0"/>
              <a:t>Bad names: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CalculateAverage</a:t>
            </a:r>
            <a: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or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CheckForNegativeNumber</a:t>
            </a:r>
            <a:endParaRPr lang="en-US" dirty="0" smtClean="0"/>
          </a:p>
          <a:p>
            <a:pPr lvl="1"/>
            <a:r>
              <a:rPr lang="en-US" noProof="1" smtClean="0"/>
              <a:t>It's crazy, but be careful with "copy/paste-driven development"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324" y="3905418"/>
            <a:ext cx="990600" cy="7431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7599" y="4903231"/>
            <a:ext cx="927213" cy="69559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47321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English is the only language that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/>
              <a:t> software developers speak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abbreviations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scriptsCount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hard-to-pronounce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endParaRPr lang="en-US" b="1" dirty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pic>
        <p:nvPicPr>
          <p:cNvPr id="1026" name="Picture 2" descr="http://3.bp.blogspot.com/_m9Lvvlp5m1E/S-ryYCK2TZI/AAAAAAAAAEM/XZzQFznG7Ss/s320/ilaw-logo.gi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90800"/>
            <a:ext cx="17526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4" name="Picture 2" descr="http://economiccrisis.us/wp-content/uploads/recommenda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60" y="5181600"/>
            <a:ext cx="1787537" cy="121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39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Wrong with This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55" y="924390"/>
            <a:ext cx="11071516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FileStream fs = new FileStream(FILE_NAME, FileMode.CreateNew);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writer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BinaryWriter w = new BinaryWriter(fs);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data to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w.Write( (int) i);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reader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 = new FileStream(FILE_NAME, FileMode.Open, FileAccess.Read);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BinaryReader r = new BinaryReader(fs);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Read data from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Console.WriteLine(r.ReadInt32());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5212" y="6183868"/>
            <a:ext cx="6749142" cy="36933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Source: </a:t>
            </a:r>
            <a:r>
              <a:rPr lang="en-US" sz="1800" b="1" dirty="0" smtClean="0">
                <a:hlinkClick r:id="rId2"/>
              </a:rPr>
              <a:t>http://msdn.microsoft.com/en-us/library/36b93480.aspx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95400"/>
            <a:ext cx="1629238" cy="122224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</a:t>
            </a:r>
            <a:r>
              <a:rPr lang="en-US" dirty="0" smtClean="0"/>
              <a:t>Identifiers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Naming Conventions</a:t>
            </a:r>
            <a:endParaRPr lang="en-US" sz="3000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Variables, Methods, Parameters, Constants,</a:t>
            </a:r>
            <a:br>
              <a:rPr lang="en-US" sz="3000" dirty="0" smtClean="0"/>
            </a:br>
            <a:r>
              <a:rPr lang="en-US" sz="3000" dirty="0" smtClean="0"/>
              <a:t>Classes, Structures, Interfaces,</a:t>
            </a:r>
            <a:br>
              <a:rPr lang="en-US" sz="3000" dirty="0" smtClean="0"/>
            </a:br>
            <a:r>
              <a:rPr lang="en-US" sz="3000" dirty="0" smtClean="0"/>
              <a:t>Properties, Namespaces, etc.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Meaningful names (according to the context)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purpose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Consistent naming throughout the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Avoid typos and misleading names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9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High-Quality Code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1283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06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Names should answer these questions: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does this class do? What is the intent of this variable? What is this variable / class used for?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FactorialCalculator</a:t>
            </a:r>
            <a:r>
              <a:rPr lang="en-US" noProof="1" smtClean="0">
                <a:latin typeface="+mj-lt"/>
              </a:rPr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studentsCount</a:t>
            </a:r>
            <a:r>
              <a:rPr lang="en-US" noProof="1" smtClean="0">
                <a:latin typeface="+mj-lt"/>
              </a:rPr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>
                <a:latin typeface="+mj-lt"/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configFileName</a:t>
            </a:r>
            <a:r>
              <a:rPr lang="en-US" noProof="1" smtClean="0">
                <a:latin typeface="+mj-lt"/>
              </a:rPr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CreateReport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junk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f33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KJJ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button1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variable</a:t>
            </a:r>
            <a:r>
              <a:rPr lang="en-US" dirty="0" smtClean="0"/>
              <a:t>,</a:t>
            </a:r>
            <a:r>
              <a:rPr lang="en-US" dirty="0">
                <a:latin typeface="+mj-lt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temp_var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something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someValue</a:t>
            </a:r>
            <a:endParaRPr lang="en-US" b="1" noProof="1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Meaningful Names</a:t>
            </a:r>
            <a:endParaRPr lang="en-US" dirty="0"/>
          </a:p>
        </p:txBody>
      </p:sp>
      <p:pic>
        <p:nvPicPr>
          <p:cNvPr id="165890" name="Picture 2" descr="http://www.inspirationstones.com/grfx/photos/riverston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835" y="1118755"/>
            <a:ext cx="1686122" cy="862446"/>
          </a:xfrm>
          <a:prstGeom prst="roundRect">
            <a:avLst>
              <a:gd name="adj" fmla="val 7457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5518" y="3771072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9080" y="5532119"/>
            <a:ext cx="866014" cy="64968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Whether a name is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or not depends on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context </a:t>
            </a:r>
            <a:r>
              <a:rPr lang="en-US" sz="3000" dirty="0" smtClean="0"/>
              <a:t>(its enclosing type)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meaningful names: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LabyrinthGenerator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fileName)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FileFinder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Deposit(decimal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amount)</a:t>
            </a:r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in the class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meaningless names: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dirty="0" smtClean="0">
                <a:solidFill>
                  <a:srgbClr val="FB816D"/>
                </a:solidFill>
              </a:rPr>
              <a:t> </a:t>
            </a:r>
            <a:r>
              <a:rPr lang="en-US" sz="2800" dirty="0" smtClean="0"/>
              <a:t>in the class </a:t>
            </a: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b="1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dirty="0" smtClean="0">
                <a:solidFill>
                  <a:srgbClr val="FB816D"/>
                </a:solidFill>
              </a:rPr>
              <a:t> </a:t>
            </a:r>
            <a:r>
              <a:rPr lang="en-US" sz="2800" dirty="0"/>
              <a:t>in </a:t>
            </a:r>
            <a:r>
              <a:rPr lang="en-US" sz="2800" dirty="0" smtClean="0"/>
              <a:t>the class </a:t>
            </a:r>
            <a:r>
              <a:rPr lang="en-US" sz="2800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Names Should Be Meaningful in Their Context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2289" y="2286001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673" y="5257800"/>
            <a:ext cx="1052671" cy="7897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Junior developers often use "fake" meaningful names that are in fact meaningless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Bad naming examples:</a:t>
            </a:r>
          </a:p>
          <a:p>
            <a:pPr lvl="2">
              <a:lnSpc>
                <a:spcPct val="100000"/>
              </a:lnSpc>
            </a:pP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LoopsExercise12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Problem7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OOPLecture_LastExercise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Yes, </a:t>
            </a:r>
            <a:r>
              <a:rPr lang="en-US" b="1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indicates that this is solution to exercise 12, but what is it about?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Sum of numbers or Tetris game?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naming: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MaximalNumbersSubsequence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Meaningful Names</a:t>
            </a:r>
            <a:endParaRPr lang="en-US" dirty="0"/>
          </a:p>
        </p:txBody>
      </p:sp>
      <p:pic>
        <p:nvPicPr>
          <p:cNvPr id="164866" name="Picture 2" descr="http://www.liverpoolmuseums.org.uk/nof/nilefile/images/hieroglyp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49" y="4953000"/>
            <a:ext cx="3374863" cy="1569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612" y="53340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035" y="2220191"/>
            <a:ext cx="975496" cy="97549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430200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dirty="0" smtClean="0"/>
              <a:t>Naming Classes, Types and Application Components</a:t>
            </a:r>
            <a:endParaRPr lang="en-US" dirty="0"/>
          </a:p>
        </p:txBody>
      </p:sp>
      <p:pic>
        <p:nvPicPr>
          <p:cNvPr id="4" name="Picture 1" descr="C:\Trash\objec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54374"/>
            <a:ext cx="5569904" cy="3165226"/>
          </a:xfrm>
          <a:prstGeom prst="roundRect">
            <a:avLst>
              <a:gd name="adj" fmla="val 6108"/>
            </a:avLst>
          </a:prstGeom>
          <a:noFill/>
        </p:spPr>
      </p:pic>
      <p:sp>
        <p:nvSpPr>
          <p:cNvPr id="3" name="TextBox 2"/>
          <p:cNvSpPr txBox="1"/>
          <p:nvPr/>
        </p:nvSpPr>
        <p:spPr>
          <a:xfrm rot="21039742">
            <a:off x="4198523" y="3423429"/>
            <a:ext cx="4473840" cy="563540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8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Classes and Types</a:t>
            </a:r>
            <a:endParaRPr lang="en-US" sz="2800" b="1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8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Naming types (classes, structures, enums, etc.)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character casing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TreeSet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XmlDocument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Color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TreeNode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InvalidTransactionException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MainForm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endParaRPr lang="en-US" b="1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Classes and Types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7" y="3505200"/>
            <a:ext cx="1218881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0251" y="5410200"/>
            <a:ext cx="1228117" cy="9213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1802</Words>
  <Application>Microsoft Office PowerPoint</Application>
  <PresentationFormat>Custom</PresentationFormat>
  <Paragraphs>397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Naming Identifiers</vt:lpstr>
      <vt:lpstr>Table of Contents</vt:lpstr>
      <vt:lpstr>General Naming Guidelines</vt:lpstr>
      <vt:lpstr>General Naming Guidelines</vt:lpstr>
      <vt:lpstr>Use Meaningful Names</vt:lpstr>
      <vt:lpstr>Names Should Be Meaningful in Their Context</vt:lpstr>
      <vt:lpstr>Fake Meaningful Names</vt:lpstr>
      <vt:lpstr>Naming Classes, Types and Application Components</vt:lpstr>
      <vt:lpstr>Naming Classes and Types</vt:lpstr>
      <vt:lpstr>Naming Classes and Structures</vt:lpstr>
      <vt:lpstr>Naming Interfaces</vt:lpstr>
      <vt:lpstr>Naming Enumerations</vt:lpstr>
      <vt:lpstr>Naming Special Classes</vt:lpstr>
      <vt:lpstr>Naming Special Classes (2)</vt:lpstr>
      <vt:lpstr>Length of Class Names</vt:lpstr>
      <vt:lpstr>Naming Namespaces</vt:lpstr>
      <vt:lpstr>Naming Project Folders</vt:lpstr>
      <vt:lpstr>Naming Files</vt:lpstr>
      <vt:lpstr>Naming .NET Assemblies</vt:lpstr>
      <vt:lpstr>Naming Applications</vt:lpstr>
      <vt:lpstr>Naming Methods and Parameters</vt:lpstr>
      <vt:lpstr>Naming Methods</vt:lpstr>
      <vt:lpstr>Naming Methods (2)</vt:lpstr>
      <vt:lpstr>Methods Returning a Value</vt:lpstr>
      <vt:lpstr>Single Purpose of All Methods</vt:lpstr>
      <vt:lpstr>Consistency in Methods Naming</vt:lpstr>
      <vt:lpstr>Length of Method Names</vt:lpstr>
      <vt:lpstr>Naming Method Parameters</vt:lpstr>
      <vt:lpstr>Naming Variables  and Constants</vt:lpstr>
      <vt:lpstr>Naming Variables</vt:lpstr>
      <vt:lpstr>Naming Variables – Example</vt:lpstr>
      <vt:lpstr>More about Naming Variables</vt:lpstr>
      <vt:lpstr>Naming Boolean Variables</vt:lpstr>
      <vt:lpstr>Naming Special Variables</vt:lpstr>
      <vt:lpstr>Temporary Variables</vt:lpstr>
      <vt:lpstr>Length of Variable Names</vt:lpstr>
      <vt:lpstr>Naming Constants</vt:lpstr>
      <vt:lpstr>Other Naming Guidelines </vt:lpstr>
      <vt:lpstr>Never Give Misleading Names!</vt:lpstr>
      <vt:lpstr>What's Wrong with This Code?</vt:lpstr>
      <vt:lpstr>Naming Identifiers</vt:lpstr>
      <vt:lpstr>Summary</vt:lpstr>
      <vt:lpstr>Introduction to High-Quality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Naming Identifiers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2015-07-08T14:28:31Z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